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3" r:id="rId8"/>
    <p:sldId id="264" r:id="rId9"/>
    <p:sldId id="265" r:id="rId10"/>
    <p:sldId id="266" r:id="rId11"/>
    <p:sldId id="267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660"/>
  </p:normalViewPr>
  <p:slideViewPr>
    <p:cSldViewPr snapToGrid="0">
      <p:cViewPr varScale="1">
        <p:scale>
          <a:sx n="71" d="100"/>
          <a:sy n="71" d="100"/>
        </p:scale>
        <p:origin x="4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9A35BC-BA92-94A9-61D6-63E8331118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435C3B8-BAB5-6436-19DB-F0C28D9A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2F2597E-6066-94F1-3693-E71AD8190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1680-0449-45BD-98A5-6AC9F935E41F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2D211E8-59C2-A6DD-2AFF-9E05698B8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B69E9B4-CB90-1D4A-84AE-E8FFD3517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7EB0-C357-40BF-9DCF-29C6C7251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786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22FF76-2F37-A778-AB0A-CFF1A98E8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4BF5722-8479-81B0-6AB7-24904DE786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74446CD-233D-3546-7F32-F355D11B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1680-0449-45BD-98A5-6AC9F935E41F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0D9084F-E02C-17FF-7F07-C136D360A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2B2B9E-255A-352E-FEAA-4142C7CC5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7EB0-C357-40BF-9DCF-29C6C7251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248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C81F2C2-6962-CBD0-649A-AACF05C422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4F2746C-025D-D493-0A0E-0B5F26DF38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A9CF069-4E74-BBE6-5BB5-412E4CABA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1680-0449-45BD-98A5-6AC9F935E41F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DA94707-E9BB-0F16-026B-7DE5903EA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02E2435-58CA-8BF4-5A2A-F2E9010A5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7EB0-C357-40BF-9DCF-29C6C7251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27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3D1D88-23E9-B374-7068-E1310020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9973FA6-BDBA-537C-9EA6-5C944A75A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37EF91E-F410-29DF-10E9-6CD3C4D00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1680-0449-45BD-98A5-6AC9F935E41F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9E5A014-5E67-82D8-2F37-FBCA26626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166E02D-9771-8BCD-AE7C-C6BBDBE4E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7EB0-C357-40BF-9DCF-29C6C7251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603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CAEA17-AE9B-EDF4-A875-48AB964C1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C946883-8F53-2146-F5EC-13C21D20D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F3DA5AC-8171-1948-4143-32D2531A5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1680-0449-45BD-98A5-6AC9F935E41F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67503B5-D057-7DA1-723A-23074D0AD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386536-2C7D-1738-D10B-2647D1154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7EB0-C357-40BF-9DCF-29C6C7251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47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001314-76EF-33A0-4045-A793397F9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16D2309-F855-3F49-43B7-0DDCD2943C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65FF8A7-2AF4-8EE0-ABBB-E3E2ED3E41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3C2281B-D2F0-4D6F-5548-6D1B91619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1680-0449-45BD-98A5-6AC9F935E41F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0FE482C-1EB5-FFA9-FFA4-1B8408BB5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D5BEDEB-6A56-827A-F663-441757EEF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7EB0-C357-40BF-9DCF-29C6C7251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676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69C77F-3DC8-E6AF-19AB-0658BEA23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67F3A54-64B3-5899-A087-FE4CF7509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CA641FE-960D-F4AF-EE39-FAA5E458B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3A70D02-249B-A0C3-B4F7-68854039B4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0DB8DDB-C0A5-1F53-941B-C35E11B344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973490FF-05BB-9314-FF3F-DE36D26C5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1680-0449-45BD-98A5-6AC9F935E41F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DFAFF2C7-CE9E-B664-50B4-154AA3A98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268837C-23CC-6A1E-8E44-6CA3E3ED2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7EB0-C357-40BF-9DCF-29C6C7251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298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70D42B-08EE-CE6D-34BB-81FF012B2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B5DCED8-70E5-16E2-FC59-680913068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1680-0449-45BD-98A5-6AC9F935E41F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59DBDEB-0C8C-0D21-A71C-EAD6CBA8F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0B4B6BD-5052-E71F-85D3-CB589DA1E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7EB0-C357-40BF-9DCF-29C6C7251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50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BD4AE16-D381-0B2D-4B59-44F83403F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1680-0449-45BD-98A5-6AC9F935E41F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31E5D22-CB00-5C9E-9747-98C312A0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AC27723-5A6E-2F13-43A3-609945771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7EB0-C357-40BF-9DCF-29C6C7251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027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1C68CB4-65E9-6EF5-1B64-AF3EE0089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A2014CD-F31F-9DBB-F530-3A179B36C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4F2A1F7-775B-3F65-1B95-2459C9A033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77CADFD-99DA-624E-E081-755921E86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1680-0449-45BD-98A5-6AC9F935E41F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485C5C2-833F-A1BC-C503-CCF867031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389DB6A-1742-FAF1-8E7A-077386711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7EB0-C357-40BF-9DCF-29C6C7251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962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DFA828-D124-C909-21C9-4A84E7CC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B5182C9-9B75-A61C-DCFC-C0018CDCC2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41C15FA-025F-91C5-4408-A85F7F0EE9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9D4AB94-419D-2E95-BEA7-EBAF2A0C5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1680-0449-45BD-98A5-6AC9F935E41F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010BAC0-A642-022E-DA3C-73AFE0B39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6475E37-B2AD-D730-1418-82E027C4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7EB0-C357-40BF-9DCF-29C6C7251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062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FE1EE2-0CCD-EDA5-FC03-9D055C0F2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2BF6374-849B-D42E-A35A-7A3BD225A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41B6CFA-DD50-F564-F451-B8BCA54575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D1680-0449-45BD-98A5-6AC9F935E41F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5EA6620-3A0E-768D-15C6-C2091FA94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2114CEE-D12D-75CE-1E8B-EAEE7DD1D9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87EB0-C357-40BF-9DCF-29C6C7251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="" xmlns:a16="http://schemas.microsoft.com/office/drawing/2014/main" id="{5E666850-1BC3-93A5-9787-BAB65C570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AB210F-A1F5-DD88-7D0C-D2B580502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798" y="431799"/>
            <a:ext cx="11582400" cy="1109663"/>
          </a:xfrm>
        </p:spPr>
        <p:txBody>
          <a:bodyPr>
            <a:noAutofit/>
          </a:bodyPr>
          <a:lstStyle/>
          <a:p>
            <a:r>
              <a:rPr lang="ru-RU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«Байкал - жемчужина России: </a:t>
            </a:r>
            <a:br>
              <a:rPr lang="ru-RU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 с озером и его обитателями»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E6FDBA6-42F4-DE05-C30A-CCB610A4B7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68800" y="6281738"/>
            <a:ext cx="9144000" cy="1655762"/>
          </a:xfrm>
        </p:spPr>
        <p:txBody>
          <a:bodyPr/>
          <a:lstStyle/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учитель-логопед, Демина Д.С.</a:t>
            </a:r>
          </a:p>
        </p:txBody>
      </p:sp>
    </p:spTree>
    <p:extLst>
      <p:ext uri="{BB962C8B-B14F-4D97-AF65-F5344CB8AC3E}">
        <p14:creationId xmlns:p14="http://schemas.microsoft.com/office/powerpoint/2010/main" val="3452989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3908" y="537247"/>
            <a:ext cx="11178092" cy="861247"/>
          </a:xfrm>
        </p:spPr>
        <p:txBody>
          <a:bodyPr>
            <a:normAutofit/>
          </a:bodyPr>
          <a:lstStyle/>
          <a:p>
            <a:pPr marL="342900" lvl="0" indent="-342900" algn="ctr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ru-RU" kern="0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 живёт рядом с Байкалом?</a:t>
            </a:r>
            <a:r>
              <a:rPr lang="ru-RU" kern="1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kern="1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2605" y="1398494"/>
            <a:ext cx="9220200" cy="2090159"/>
          </a:xfrm>
        </p:spPr>
        <p:txBody>
          <a:bodyPr/>
          <a:lstStyle/>
          <a:p>
            <a:endParaRPr lang="ru-RU" dirty="0"/>
          </a:p>
          <a:p>
            <a:pPr lvl="1"/>
            <a:r>
              <a:rPr lang="ru-RU" dirty="0"/>
              <a:t>В лесах вокруг Байкала живут бурые медведи.</a:t>
            </a:r>
          </a:p>
          <a:p>
            <a:pPr lvl="1"/>
            <a:r>
              <a:rPr lang="ru-RU" dirty="0"/>
              <a:t>По склонам гор прыгают изящные олени — изюбри.</a:t>
            </a:r>
          </a:p>
          <a:p>
            <a:pPr lvl="1"/>
            <a:r>
              <a:rPr lang="ru-RU" dirty="0"/>
              <a:t>А в кронах деревьев прячется шустрый соболь.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9" y="3481412"/>
            <a:ext cx="3797225" cy="253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923" y="3488653"/>
            <a:ext cx="3797225" cy="253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2" t="-358" b="358"/>
          <a:stretch/>
        </p:blipFill>
        <p:spPr bwMode="auto">
          <a:xfrm>
            <a:off x="7988897" y="3474172"/>
            <a:ext cx="4088355" cy="254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827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0" y="114662"/>
            <a:ext cx="10515600" cy="1325563"/>
          </a:xfrm>
        </p:spPr>
        <p:txBody>
          <a:bodyPr/>
          <a:lstStyle/>
          <a:p>
            <a:pPr algn="ctr"/>
            <a:r>
              <a:rPr lang="ru-RU" b="1" kern="0" dirty="0">
                <a:latin typeface="Arial" panose="020B0604020202020204" pitchFamily="34" charset="0"/>
                <a:ea typeface="Times New Roman" panose="02020603050405020304" pitchFamily="18" charset="0"/>
              </a:rPr>
              <a:t>Как беречь Байкал?</a:t>
            </a:r>
            <a:endParaRPr lang="ru-RU" dirty="0"/>
          </a:p>
        </p:txBody>
      </p:sp>
      <p:pic>
        <p:nvPicPr>
          <p:cNvPr id="1030" name="Picture 6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60" y="1329179"/>
            <a:ext cx="6172200" cy="391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2478024" y="5129784"/>
            <a:ext cx="7144512" cy="1865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 smtClean="0"/>
          </a:p>
          <a:p>
            <a:pPr lvl="1"/>
            <a:r>
              <a:rPr lang="ru-RU" dirty="0" smtClean="0"/>
              <a:t>Не бросайте мусор в воду и на берегу.</a:t>
            </a:r>
          </a:p>
          <a:p>
            <a:pPr lvl="1"/>
            <a:r>
              <a:rPr lang="ru-RU" dirty="0" smtClean="0"/>
              <a:t>Не ловите рыбу и не пугайте животных.</a:t>
            </a:r>
          </a:p>
          <a:p>
            <a:pPr lvl="1"/>
            <a:r>
              <a:rPr lang="ru-RU" dirty="0" smtClean="0"/>
              <a:t>Рассказывайте друзьям, как прекрасен Байкал!</a:t>
            </a:r>
          </a:p>
          <a:p>
            <a:endParaRPr lang="ru-RU" dirty="0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8" r="23202"/>
          <a:stretch/>
        </p:blipFill>
        <p:spPr bwMode="auto">
          <a:xfrm>
            <a:off x="135868" y="465138"/>
            <a:ext cx="2459504" cy="243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1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940" y="777443"/>
            <a:ext cx="2206752" cy="1965049"/>
          </a:xfrm>
          <a:prstGeom prst="rect">
            <a:avLst/>
          </a:prstGeom>
        </p:spPr>
      </p:pic>
      <p:pic>
        <p:nvPicPr>
          <p:cNvPr id="1044" name="Picture 20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667106"/>
            <a:ext cx="2440507" cy="249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Picture background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3" t="6826" r="7449" b="6667"/>
          <a:stretch/>
        </p:blipFill>
        <p:spPr bwMode="auto">
          <a:xfrm>
            <a:off x="9456475" y="3667106"/>
            <a:ext cx="2488510" cy="24738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395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42598" y="4658061"/>
            <a:ext cx="10515600" cy="28185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-apple-system"/>
              </a:rPr>
              <a:t>Байкал – это не просто озеро. Это живая легенда, древнее, глубокое и невероятно чистое сердце Сибири. Его воды помнят тысячелетия, а в глубинах обитают создания, которых не встретишь больше нигде на планете. Байкал дарит нам кристально чистую воду и неповторимую красоту, которые мы должны сберечь и сохранить.</a:t>
            </a:r>
            <a:endParaRPr lang="ru-RU" sz="2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</p:spTree>
    <p:extLst>
      <p:ext uri="{BB962C8B-B14F-4D97-AF65-F5344CB8AC3E}">
        <p14:creationId xmlns:p14="http://schemas.microsoft.com/office/powerpoint/2010/main" val="3552515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FF72B96-81E2-7E65-B70E-3516D6972175}"/>
              </a:ext>
            </a:extLst>
          </p:cNvPr>
          <p:cNvSpPr txBox="1"/>
          <p:nvPr/>
        </p:nvSpPr>
        <p:spPr>
          <a:xfrm>
            <a:off x="2717800" y="388649"/>
            <a:ext cx="7264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Байкал - самое глубокое озеро в мире!</a:t>
            </a:r>
            <a:endParaRPr lang="ru-RU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145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76" y="1728216"/>
            <a:ext cx="8011792" cy="449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1FDD25-2E4D-E502-3D5A-FCF19EF45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676" y="538861"/>
            <a:ext cx="10515600" cy="61328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Где искать Байкал?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044" y="2362932"/>
            <a:ext cx="39973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marL="742950" lvl="1" indent="-28575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Байкал находится в России, в Сибири.</a:t>
            </a:r>
            <a:endParaRPr lang="ru-RU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 огромное озеро, похожее на полумесяц.</a:t>
            </a:r>
            <a:endParaRPr lang="ru-RU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Вокруг него — горы и густые леса.</a:t>
            </a:r>
            <a:endParaRPr lang="ru-RU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210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AFE168-AE33-918B-FAA7-5B3A11608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552" y="639445"/>
            <a:ext cx="10515600" cy="1325563"/>
          </a:xfrm>
        </p:spPr>
        <p:txBody>
          <a:bodyPr/>
          <a:lstStyle/>
          <a:p>
            <a:r>
              <a:rPr lang="ru-RU" b="1" dirty="0">
                <a:latin typeface="Arial Black" panose="020B0A04020102020204" pitchFamily="34" charset="0"/>
              </a:rPr>
              <a:t>Почему Байкал особенный?</a:t>
            </a:r>
            <a:r>
              <a:rPr lang="ru-RU" dirty="0">
                <a:latin typeface="Arial Black" panose="020B0A04020102020204" pitchFamily="34" charset="0"/>
              </a:rPr>
              <a:t/>
            </a:r>
            <a:br>
              <a:rPr lang="ru-RU" dirty="0">
                <a:latin typeface="Arial Black" panose="020B0A04020102020204" pitchFamily="34" charset="0"/>
              </a:rPr>
            </a:b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8592" y="1579002"/>
            <a:ext cx="3276647" cy="327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5115" y="1839547"/>
            <a:ext cx="2537318" cy="25373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847" y="4634408"/>
            <a:ext cx="6971235" cy="232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9095" y="1579002"/>
            <a:ext cx="8333031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Вода в Байкале очень чистая и прозрачная — можно увидеть камни на глубине 40 метров!</a:t>
            </a:r>
            <a:endParaRPr lang="ru-RU" sz="2800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800" kern="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Байкал:самое</a:t>
            </a:r>
            <a:r>
              <a:rPr lang="ru-RU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глубокое озеро в мире: глубина больше 1600 </a:t>
            </a:r>
            <a:r>
              <a:rPr lang="ru-RU" sz="2800" kern="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метров.</a:t>
            </a:r>
            <a:endParaRPr lang="ru-RU" sz="2800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8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Ему уже 25 миллионов лет!</a:t>
            </a:r>
            <a:endParaRPr lang="ru-RU" sz="2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088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108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Эндемики озера Байкал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59" y="1108995"/>
            <a:ext cx="4063704" cy="2892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623" y="1072717"/>
            <a:ext cx="4446493" cy="2929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9" t="9711" r="13129" b="7465"/>
          <a:stretch/>
        </p:blipFill>
        <p:spPr bwMode="auto">
          <a:xfrm>
            <a:off x="372436" y="4151495"/>
            <a:ext cx="4224127" cy="27001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622" y="4145159"/>
            <a:ext cx="4446493" cy="27065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6732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883" y="1816417"/>
            <a:ext cx="7082118" cy="504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76400" y="220888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u="sng" dirty="0">
                <a:latin typeface="Arial Black" panose="020B0A04020102020204" pitchFamily="34" charset="0"/>
                <a:cs typeface="Arial" panose="020B0604020202020204" pitchFamily="34" charset="0"/>
              </a:rPr>
              <a:t>Байкальская нерпа — тюлень с улыбкой</a:t>
            </a:r>
            <a:endParaRPr lang="ru-RU" sz="4000" u="sng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2678" y="2602048"/>
            <a:ext cx="5084781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marL="742950" lvl="1" indent="-28575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400" kern="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Нерпа – единственный  тюлень</a:t>
            </a:r>
            <a:r>
              <a:rPr lang="ru-RU" sz="2400" kern="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который живёт  </a:t>
            </a:r>
            <a:r>
              <a:rPr lang="ru-RU" sz="2400" kern="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в</a:t>
            </a:r>
            <a:r>
              <a:rPr lang="ru-RU" sz="2400" kern="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пресной воде.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400" kern="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 умеет </a:t>
            </a:r>
            <a:r>
              <a:rPr lang="ru-RU" sz="2400" kern="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нырять глубоко и</a:t>
            </a:r>
            <a:r>
              <a:rPr lang="ru-RU" sz="2400" kern="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долго плавать.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400" kern="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 нерпы толстый слой жира, чтобы не замёрзнуть в </a:t>
            </a:r>
            <a:r>
              <a:rPr lang="ru-RU" sz="2400" kern="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холодной</a:t>
            </a:r>
            <a:r>
              <a:rPr lang="ru-RU" sz="2400" kern="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воде.</a:t>
            </a:r>
            <a:endParaRPr lang="ru-R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433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810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u="sng" dirty="0" smtClean="0">
                <a:latin typeface="Arial Black" panose="020B0A04020102020204" pitchFamily="34" charset="0"/>
              </a:rPr>
              <a:t>Омуль</a:t>
            </a:r>
            <a:r>
              <a:rPr lang="ru-RU" sz="3200" u="sng" dirty="0">
                <a:latin typeface="Arial Black" panose="020B0A04020102020204" pitchFamily="34" charset="0"/>
              </a:rPr>
              <a:t> </a:t>
            </a:r>
            <a:r>
              <a:rPr lang="ru-RU" sz="3200" u="sng" dirty="0" smtClean="0">
                <a:latin typeface="Arial Black" panose="020B0A04020102020204" pitchFamily="34" charset="0"/>
              </a:rPr>
              <a:t>– знаменитая</a:t>
            </a:r>
            <a:r>
              <a:rPr lang="ru-RU" sz="3200" u="sng" dirty="0">
                <a:latin typeface="Arial Black" panose="020B0A04020102020204" pitchFamily="34" charset="0"/>
              </a:rPr>
              <a:t> байкальская </a:t>
            </a:r>
            <a:r>
              <a:rPr lang="ru-RU" sz="3200" u="sng" dirty="0" smtClean="0">
                <a:latin typeface="Arial Black" panose="020B0A04020102020204" pitchFamily="34" charset="0"/>
              </a:rPr>
              <a:t>рыбка</a:t>
            </a:r>
            <a:endParaRPr lang="ru-RU" sz="3200" u="sng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089" y="2083659"/>
            <a:ext cx="4242546" cy="3327437"/>
          </a:xfrm>
        </p:spPr>
        <p:txBody>
          <a:bodyPr>
            <a:normAutofit/>
          </a:bodyPr>
          <a:lstStyle/>
          <a:p>
            <a:r>
              <a:rPr lang="ru-RU" dirty="0" smtClean="0"/>
              <a:t>Омуль – самая известная рыба Байкала</a:t>
            </a:r>
            <a:r>
              <a:rPr lang="ru-RU" dirty="0"/>
              <a:t>.</a:t>
            </a:r>
          </a:p>
          <a:p>
            <a:r>
              <a:rPr lang="ru-RU" dirty="0"/>
              <a:t>Она вкусная, и её любят готовить местные жители.</a:t>
            </a:r>
          </a:p>
          <a:p>
            <a:r>
              <a:rPr lang="ru-RU" dirty="0"/>
              <a:t>Омуль плавает большими стаями.</a:t>
            </a:r>
          </a:p>
          <a:p>
            <a:endParaRPr lang="ru-RU" dirty="0"/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635" y="1508443"/>
            <a:ext cx="7620000" cy="501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988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715" y="220363"/>
            <a:ext cx="10515600" cy="1325563"/>
          </a:xfrm>
        </p:spPr>
        <p:txBody>
          <a:bodyPr/>
          <a:lstStyle/>
          <a:p>
            <a:pPr algn="ctr"/>
            <a:r>
              <a:rPr lang="ru-RU" u="sng" dirty="0" smtClean="0">
                <a:latin typeface="Arial Black" panose="020B0A04020102020204" pitchFamily="34" charset="0"/>
              </a:rPr>
              <a:t>Голомянка</a:t>
            </a:r>
            <a:endParaRPr lang="ru-RU" u="sng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98032" y="2266688"/>
            <a:ext cx="4905487" cy="4983966"/>
          </a:xfrm>
        </p:spPr>
        <p:txBody>
          <a:bodyPr>
            <a:normAutofit/>
          </a:bodyPr>
          <a:lstStyle/>
          <a:p>
            <a:endParaRPr lang="ru-RU" dirty="0"/>
          </a:p>
          <a:p>
            <a:pPr lvl="1"/>
            <a:r>
              <a:rPr lang="ru-RU" dirty="0"/>
              <a:t>Голомянка почти </a:t>
            </a:r>
            <a:r>
              <a:rPr lang="ru-RU" dirty="0" smtClean="0"/>
              <a:t>прозрачная</a:t>
            </a:r>
            <a:r>
              <a:rPr lang="ru-RU" dirty="0"/>
              <a:t>!</a:t>
            </a:r>
          </a:p>
          <a:p>
            <a:pPr lvl="1"/>
            <a:r>
              <a:rPr lang="ru-RU" dirty="0"/>
              <a:t>Это самая </a:t>
            </a:r>
            <a:r>
              <a:rPr lang="ru-RU" dirty="0" smtClean="0"/>
              <a:t>многочисленная</a:t>
            </a:r>
            <a:r>
              <a:rPr lang="ru-RU" dirty="0"/>
              <a:t> </a:t>
            </a:r>
            <a:r>
              <a:rPr lang="ru-RU" dirty="0" smtClean="0"/>
              <a:t>рыба</a:t>
            </a:r>
            <a:r>
              <a:rPr lang="ru-RU" dirty="0"/>
              <a:t> </a:t>
            </a:r>
            <a:r>
              <a:rPr lang="ru-RU" dirty="0" smtClean="0"/>
              <a:t>Байкала</a:t>
            </a:r>
            <a:r>
              <a:rPr lang="ru-RU" dirty="0"/>
              <a:t>.</a:t>
            </a:r>
          </a:p>
          <a:p>
            <a:pPr lvl="1"/>
            <a:r>
              <a:rPr lang="ru-RU" dirty="0"/>
              <a:t>Она не откладывает икру, а </a:t>
            </a:r>
            <a:r>
              <a:rPr lang="ru-RU" dirty="0" smtClean="0"/>
              <a:t>    рожает</a:t>
            </a:r>
            <a:r>
              <a:rPr lang="ru-RU" dirty="0"/>
              <a:t> живых мальков.</a:t>
            </a:r>
          </a:p>
          <a:p>
            <a:endParaRPr lang="ru-RU" sz="3600" dirty="0"/>
          </a:p>
        </p:txBody>
      </p:sp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9" t="9711" r="13129" b="7465"/>
          <a:stretch/>
        </p:blipFill>
        <p:spPr bwMode="auto">
          <a:xfrm>
            <a:off x="4660936" y="2043953"/>
            <a:ext cx="7531064" cy="481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92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180" y="-248062"/>
            <a:ext cx="10515600" cy="1325563"/>
          </a:xfrm>
        </p:spPr>
        <p:txBody>
          <a:bodyPr/>
          <a:lstStyle/>
          <a:p>
            <a:pPr algn="ctr"/>
            <a:r>
              <a:rPr lang="ru-RU" b="1" u="sng" dirty="0">
                <a:latin typeface="Arial Black" panose="020B0A04020102020204" pitchFamily="34" charset="0"/>
              </a:rPr>
              <a:t>Рачок </a:t>
            </a:r>
            <a:r>
              <a:rPr lang="ru-RU" b="1" u="sng" dirty="0" err="1">
                <a:latin typeface="Arial Black" panose="020B0A04020102020204" pitchFamily="34" charset="0"/>
              </a:rPr>
              <a:t>эпишура</a:t>
            </a:r>
            <a:endParaRPr lang="ru-RU" u="sng" dirty="0">
              <a:latin typeface="Arial Black" panose="020B0A04020102020204" pitchFamily="34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396" y="2108498"/>
            <a:ext cx="7119169" cy="474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2377440" y="414720"/>
            <a:ext cx="9220200" cy="2090159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lvl="1"/>
            <a:r>
              <a:rPr lang="ru-RU" dirty="0" err="1"/>
              <a:t>Эпишура</a:t>
            </a:r>
            <a:r>
              <a:rPr lang="ru-RU" dirty="0"/>
              <a:t> — очень маленький рачок, меньше </a:t>
            </a:r>
            <a:r>
              <a:rPr lang="ru-RU" sz="3200" dirty="0"/>
              <a:t>1,5</a:t>
            </a:r>
            <a:r>
              <a:rPr lang="ru-RU" dirty="0"/>
              <a:t> мм.</a:t>
            </a:r>
          </a:p>
          <a:p>
            <a:pPr lvl="1"/>
            <a:r>
              <a:rPr lang="ru-RU" dirty="0"/>
              <a:t>Он фильтрует воду и делает её ещё чище.</a:t>
            </a:r>
          </a:p>
          <a:p>
            <a:pPr lvl="1"/>
            <a:r>
              <a:rPr lang="ru-RU" dirty="0"/>
              <a:t>Без него Байкал не был бы таким прозрачным!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5451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101</Words>
  <Application>Microsoft Office PowerPoint</Application>
  <PresentationFormat>Широкоэкранный</PresentationFormat>
  <Paragraphs>44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-apple-system</vt:lpstr>
      <vt:lpstr>Arial</vt:lpstr>
      <vt:lpstr>Arial Black</vt:lpstr>
      <vt:lpstr>Calibri</vt:lpstr>
      <vt:lpstr>Calibri Light</vt:lpstr>
      <vt:lpstr>Courier New</vt:lpstr>
      <vt:lpstr>Times New Roman</vt:lpstr>
      <vt:lpstr>Тема Office</vt:lpstr>
      <vt:lpstr>«Байкал - жемчужина России:  знакомство с озером и его обитателями»</vt:lpstr>
      <vt:lpstr>Презентация PowerPoint</vt:lpstr>
      <vt:lpstr>Где искать Байкал?</vt:lpstr>
      <vt:lpstr>Почему Байкал особенный? </vt:lpstr>
      <vt:lpstr>Эндемики озера Байкал</vt:lpstr>
      <vt:lpstr>Байкальская нерпа — тюлень с улыбкой</vt:lpstr>
      <vt:lpstr>Омуль – знаменитая байкальская рыбка</vt:lpstr>
      <vt:lpstr>Голомянка</vt:lpstr>
      <vt:lpstr>Рачок эпишура</vt:lpstr>
      <vt:lpstr>Кто живёт рядом с Байкалом? </vt:lpstr>
      <vt:lpstr>Как беречь Байкал?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«Байкал - жемчужина России:  знакомство с озером и его обитателями»</dc:title>
  <dc:creator>Людмила бояркина</dc:creator>
  <cp:lastModifiedBy>Акита</cp:lastModifiedBy>
  <cp:revision>12</cp:revision>
  <dcterms:created xsi:type="dcterms:W3CDTF">2026-05-06T17:26:30Z</dcterms:created>
  <dcterms:modified xsi:type="dcterms:W3CDTF">2026-05-07T03:22:14Z</dcterms:modified>
</cp:coreProperties>
</file>